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5CC40-4D02-454E-B9BF-12B6CD2E864B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818D6-2623-4B75-B941-1702359E6D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8FA9F52-B176-43AC-99DB-2D07A48200B3}" type="datetime1">
              <a:rPr lang="en-US" smtClean="0"/>
              <a:t>4/29/2020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1514850-1CC0-4EB7-9E0C-C92DEE8F884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2C5FB-139F-444B-8D5A-E15357A212C8}" type="datetime1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514850-1CC0-4EB7-9E0C-C92DEE8F88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DD4EC6-8E10-4B2C-A07C-C0800D6FA4D8}" type="datetime1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514850-1CC0-4EB7-9E0C-C92DEE8F88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246276-9804-4EE8-BCFF-63B98E25047A}" type="datetime1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514850-1CC0-4EB7-9E0C-C92DEE8F88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3F9A63C-3BE3-4782-B24C-0A38FA5B7353}" type="datetime1">
              <a:rPr lang="en-US" smtClean="0"/>
              <a:t>4/29/2020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1514850-1CC0-4EB7-9E0C-C92DEE8F884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34B54-747B-44B2-BD63-C9F586AF7CCE}" type="datetime1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1514850-1CC0-4EB7-9E0C-C92DEE8F884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1FE2F7-AF0A-4B9E-8B9C-832EF2622723}" type="datetime1">
              <a:rPr lang="en-US" smtClean="0"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1514850-1CC0-4EB7-9E0C-C92DEE8F88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19D9D4-32EA-419B-9D37-F52B1C1D4131}" type="datetime1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514850-1CC0-4EB7-9E0C-C92DEE8F884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6C8E4-FDDF-41B7-8686-97C59C8FF816}" type="datetime1">
              <a:rPr lang="en-US" smtClean="0"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514850-1CC0-4EB7-9E0C-C92DEE8F88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F9F38D1-E9CF-4963-A28D-622495DFEE65}" type="datetime1">
              <a:rPr lang="en-US" smtClean="0"/>
              <a:t>4/29/2020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1514850-1CC0-4EB7-9E0C-C92DEE8F884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26AE0B3-C86D-43FB-AB3F-9C77CE93A98C}" type="datetime1">
              <a:rPr lang="en-US" smtClean="0"/>
              <a:t>4/29/2020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1514850-1CC0-4EB7-9E0C-C92DEE8F884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8156DCD-F659-4C11-B501-2DA0C101889E}" type="datetime1">
              <a:rPr lang="en-US" smtClean="0"/>
              <a:t>4/29/2020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1514850-1CC0-4EB7-9E0C-C92DEE8F884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>
                <a:solidFill>
                  <a:srgbClr val="00206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Дужина кружног лука</a:t>
            </a:r>
            <a:br>
              <a:rPr lang="sr-Cyrl-RS" dirty="0" smtClean="0">
                <a:solidFill>
                  <a:srgbClr val="00206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</a:br>
            <a:r>
              <a:rPr lang="sr-Cyrl-RS" dirty="0" smtClean="0">
                <a:solidFill>
                  <a:srgbClr val="00206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- обрада- </a:t>
            </a:r>
            <a:endParaRPr lang="en-US" dirty="0">
              <a:solidFill>
                <a:srgbClr val="002060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43570" y="2819400"/>
            <a:ext cx="3050264" cy="132398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>
                <a:solidFill>
                  <a:srgbClr val="002060"/>
                </a:solidFill>
              </a:rPr>
              <a:t>30.04.2020.</a:t>
            </a:r>
          </a:p>
          <a:p>
            <a:r>
              <a:rPr lang="sr-Cyrl-RS" dirty="0" smtClean="0">
                <a:solidFill>
                  <a:srgbClr val="002060"/>
                </a:solidFill>
              </a:rPr>
              <a:t>7. разред</a:t>
            </a:r>
          </a:p>
          <a:p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857224" y="3214686"/>
            <a:ext cx="1214446" cy="1214446"/>
          </a:xfrm>
          <a:prstGeom prst="flowChart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785786" y="4714884"/>
            <a:ext cx="1143008" cy="1143008"/>
          </a:xfrm>
          <a:prstGeom prst="flowChartConnec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2714612" y="4214818"/>
            <a:ext cx="1143008" cy="1500198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143504" y="4929198"/>
            <a:ext cx="1143008" cy="1500198"/>
          </a:xfrm>
          <a:prstGeom prst="flowChartConnec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3643306" y="3357562"/>
            <a:ext cx="1071570" cy="1000132"/>
          </a:xfrm>
          <a:prstGeom prst="flowChartConnec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7358082" y="4714884"/>
            <a:ext cx="1071570" cy="1143008"/>
          </a:xfrm>
          <a:prstGeom prst="flowChartConnec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5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472518" cy="664371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На самом почетку одредимо колико пута су</a:t>
            </a:r>
          </a:p>
          <a:p>
            <a:pPr>
              <a:buNone/>
            </a:pPr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кружни лукови, приказани на слици, краћи</a:t>
            </a:r>
          </a:p>
          <a:p>
            <a:pPr>
              <a:buNone/>
            </a:pPr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о</a:t>
            </a:r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д обима кружница на којима се налазе.</a:t>
            </a:r>
          </a:p>
          <a:p>
            <a:pPr>
              <a:buNone/>
            </a:pPr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Израчунајмо дужине ових лукова.</a:t>
            </a:r>
          </a:p>
          <a:p>
            <a:pPr>
              <a:buNone/>
            </a:pPr>
            <a:endParaRPr lang="sr-Cyrl-RS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4" name="Picture 3" descr="7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2214554"/>
            <a:ext cx="7358114" cy="2326385"/>
          </a:xfrm>
          <a:prstGeom prst="rect">
            <a:avLst/>
          </a:prstGeom>
          <a:ln w="12700">
            <a:solidFill>
              <a:srgbClr val="92D050"/>
            </a:solidFill>
          </a:ln>
        </p:spPr>
      </p:pic>
      <p:pic>
        <p:nvPicPr>
          <p:cNvPr id="5" name="Picture 4" descr="7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4583686"/>
            <a:ext cx="1062176" cy="1950728"/>
          </a:xfrm>
          <a:prstGeom prst="rect">
            <a:avLst/>
          </a:prstGeom>
          <a:ln w="19050">
            <a:solidFill>
              <a:srgbClr val="00B050"/>
            </a:solidFill>
          </a:ln>
        </p:spPr>
      </p:pic>
      <p:pic>
        <p:nvPicPr>
          <p:cNvPr id="6" name="Picture 5" descr="7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1934" y="4643446"/>
            <a:ext cx="971686" cy="1914792"/>
          </a:xfrm>
          <a:prstGeom prst="rect">
            <a:avLst/>
          </a:prstGeom>
          <a:ln w="19050" cap="sq">
            <a:solidFill>
              <a:srgbClr val="00B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7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72265" y="4579814"/>
            <a:ext cx="1000132" cy="2073688"/>
          </a:xfrm>
          <a:prstGeom prst="rect">
            <a:avLst/>
          </a:prstGeom>
          <a:ln w="12700" cap="sq">
            <a:solidFill>
              <a:srgbClr val="00B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4850-1CC0-4EB7-9E0C-C92DEE8F8845}" type="slidenum">
              <a:rPr lang="en-US" smtClean="0"/>
              <a:t>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428860" y="6583680"/>
            <a:ext cx="4212264" cy="274320"/>
          </a:xfrm>
        </p:spPr>
        <p:txBody>
          <a:bodyPr/>
          <a:lstStyle/>
          <a:p>
            <a:r>
              <a:rPr lang="sr-Cyrl-RS" sz="1600" b="1" i="1" dirty="0" smtClean="0">
                <a:solidFill>
                  <a:srgbClr val="C000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C00000"/>
                </a:solidFill>
              </a:rPr>
              <a:t>VII </a:t>
            </a:r>
            <a:r>
              <a:rPr lang="sr-Cyrl-RS" sz="1600" b="1" i="1" dirty="0" smtClean="0">
                <a:solidFill>
                  <a:srgbClr val="C00000"/>
                </a:solidFill>
              </a:rPr>
              <a:t>разред</a:t>
            </a:r>
            <a:endParaRPr lang="en-US" sz="16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 advTm="15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72518" cy="635798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     Дужина кружног лука зависи од </a:t>
            </a:r>
          </a:p>
          <a:p>
            <a:pPr>
              <a:buNone/>
            </a:pPr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полупречника кружнице на коме се тај лук</a:t>
            </a:r>
          </a:p>
          <a:p>
            <a:pPr>
              <a:buNone/>
            </a:pPr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налази и од централног угла који је одређен</a:t>
            </a:r>
          </a:p>
          <a:p>
            <a:pPr>
              <a:buNone/>
            </a:pPr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кајњим тачкама тог лука.</a:t>
            </a:r>
          </a:p>
          <a:p>
            <a:pPr>
              <a:buNone/>
            </a:pPr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Посматрајмо кружницу полупречника </a:t>
            </a:r>
            <a:r>
              <a:rPr lang="sr-Latn-RS" dirty="0" smtClean="0">
                <a:solidFill>
                  <a:schemeClr val="bg2">
                    <a:lumMod val="75000"/>
                  </a:schemeClr>
                </a:solidFill>
              </a:rPr>
              <a:t>r</a:t>
            </a:r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. </a:t>
            </a:r>
          </a:p>
          <a:p>
            <a:pPr>
              <a:buNone/>
            </a:pP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4" name="Picture 3" descr="7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857496"/>
            <a:ext cx="8388350" cy="3571900"/>
          </a:xfrm>
          <a:prstGeom prst="rect">
            <a:avLst/>
          </a:prstGeom>
          <a:ln w="19050" cap="sq">
            <a:solidFill>
              <a:srgbClr val="92D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Chevron 4"/>
          <p:cNvSpPr/>
          <p:nvPr/>
        </p:nvSpPr>
        <p:spPr>
          <a:xfrm>
            <a:off x="500034" y="500042"/>
            <a:ext cx="642942" cy="214314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4850-1CC0-4EB7-9E0C-C92DEE8F8845}" type="slidenum">
              <a:rPr lang="en-US" smtClean="0"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z="1600" b="1" i="1" dirty="0" smtClean="0">
                <a:solidFill>
                  <a:srgbClr val="C000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C00000"/>
                </a:solidFill>
              </a:rPr>
              <a:t>VII </a:t>
            </a:r>
            <a:r>
              <a:rPr lang="sr-Cyrl-RS" sz="1600" b="1" i="1" dirty="0" smtClean="0">
                <a:solidFill>
                  <a:srgbClr val="C00000"/>
                </a:solidFill>
              </a:rPr>
              <a:t>разред</a:t>
            </a:r>
            <a:endParaRPr lang="en-US" sz="16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 advTm="15000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0"/>
            <a:ext cx="8715436" cy="664371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sr-Cyrl-RS" b="1" i="1" dirty="0" smtClean="0">
                <a:solidFill>
                  <a:schemeClr val="bg2">
                    <a:lumMod val="75000"/>
                  </a:schemeClr>
                </a:solidFill>
              </a:rPr>
              <a:t>Деф:</a:t>
            </a:r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 Дужина </a:t>
            </a:r>
            <a:r>
              <a:rPr lang="sr-Latn-RS" i="1" dirty="0" smtClean="0">
                <a:solidFill>
                  <a:schemeClr val="bg2">
                    <a:lumMod val="75000"/>
                  </a:schemeClr>
                </a:solidFill>
              </a:rPr>
              <a:t>l</a:t>
            </a:r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 кружног лука кружнице </a:t>
            </a:r>
          </a:p>
          <a:p>
            <a:pPr>
              <a:buNone/>
            </a:pPr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п</a:t>
            </a:r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олупречника </a:t>
            </a:r>
            <a:r>
              <a:rPr lang="sr-Latn-RS" i="1" dirty="0" smtClean="0">
                <a:solidFill>
                  <a:schemeClr val="bg2">
                    <a:lumMod val="75000"/>
                  </a:schemeClr>
                </a:solidFill>
              </a:rPr>
              <a:t>r</a:t>
            </a:r>
            <a:r>
              <a:rPr lang="sr-Cyrl-RS" i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коме одговара централни</a:t>
            </a:r>
          </a:p>
          <a:p>
            <a:pPr>
              <a:buNone/>
            </a:pPr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угао мере </a:t>
            </a:r>
            <a:r>
              <a:rPr lang="el-GR" dirty="0" smtClean="0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α</a:t>
            </a:r>
            <a:r>
              <a:rPr lang="sr-Cyrl-RS" dirty="0" smtClean="0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 изражене у степенима је              .</a:t>
            </a:r>
          </a:p>
          <a:p>
            <a:pPr>
              <a:buNone/>
            </a:pPr>
            <a:endParaRPr lang="sr-Cyrl-RS" dirty="0" smtClean="0">
              <a:solidFill>
                <a:schemeClr val="bg2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sr-Cyrl-RS" dirty="0" smtClean="0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sr-Cyrl-RS" dirty="0" smtClean="0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                               - дужина кружног лука</a:t>
            </a:r>
          </a:p>
          <a:p>
            <a:pPr>
              <a:buNone/>
            </a:pPr>
            <a:endParaRPr lang="sr-Cyrl-RS" dirty="0" smtClean="0">
              <a:solidFill>
                <a:schemeClr val="bg2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sr-Cyrl-RS" dirty="0" smtClean="0">
              <a:solidFill>
                <a:schemeClr val="bg2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sr-Cyrl-RS" dirty="0" smtClean="0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sr-Cyrl-RS" dirty="0" smtClean="0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                    ≈  </a:t>
            </a:r>
            <a:r>
              <a:rPr lang="sr-Cyrl-RS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Домаћи задатак  </a:t>
            </a:r>
            <a:r>
              <a:rPr lang="sr-Cyrl-RS" dirty="0" smtClean="0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≈ </a:t>
            </a:r>
          </a:p>
          <a:p>
            <a:pPr>
              <a:buNone/>
            </a:pPr>
            <a:r>
              <a:rPr lang="sr-Cyrl-RS" dirty="0" smtClean="0">
                <a:solidFill>
                  <a:srgbClr val="FF0000"/>
                </a:solidFill>
                <a:latin typeface="Times New Roman"/>
                <a:cs typeface="Times New Roman"/>
              </a:rPr>
              <a:t>1. </a:t>
            </a:r>
            <a:r>
              <a:rPr lang="sr-Cyrl-RS" dirty="0" smtClean="0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Ако је </a:t>
            </a:r>
            <a:r>
              <a:rPr lang="sr-Latn-RS" i="1" dirty="0" smtClean="0">
                <a:solidFill>
                  <a:schemeClr val="bg2">
                    <a:lumMod val="75000"/>
                  </a:schemeClr>
                </a:solidFill>
              </a:rPr>
              <a:t>l</a:t>
            </a:r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дужина кружног </a:t>
            </a:r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лука </a:t>
            </a:r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коме одговара централни угао </a:t>
            </a:r>
            <a:r>
              <a:rPr lang="el-GR" dirty="0" smtClean="0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α</a:t>
            </a:r>
            <a:r>
              <a:rPr lang="sr-Cyrl-RS" dirty="0" smtClean="0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 кружнице полупречника </a:t>
            </a:r>
            <a:r>
              <a:rPr lang="sr-Latn-RS" dirty="0" smtClean="0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r</a:t>
            </a:r>
            <a:r>
              <a:rPr lang="sr-Cyrl-RS" dirty="0" smtClean="0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, попуни табелу:</a:t>
            </a:r>
          </a:p>
          <a:p>
            <a:pPr>
              <a:buNone/>
            </a:pPr>
            <a:endParaRPr lang="sr-Cyrl-RS" dirty="0" smtClean="0">
              <a:solidFill>
                <a:schemeClr val="bg2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sr-Cyrl-RS" dirty="0" smtClean="0">
              <a:solidFill>
                <a:schemeClr val="bg2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sr-Cyrl-RS" dirty="0" smtClean="0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  </a:t>
            </a:r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4" name="Picture 3" descr="7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4" y="928670"/>
            <a:ext cx="1214446" cy="822689"/>
          </a:xfrm>
          <a:prstGeom prst="rect">
            <a:avLst/>
          </a:prstGeom>
          <a:ln w="12700">
            <a:solidFill>
              <a:srgbClr val="002060"/>
            </a:solidFill>
          </a:ln>
        </p:spPr>
      </p:pic>
      <p:pic>
        <p:nvPicPr>
          <p:cNvPr id="5" name="Picture 4" descr="7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1500174"/>
            <a:ext cx="2714644" cy="1450930"/>
          </a:xfrm>
          <a:prstGeom prst="rect">
            <a:avLst/>
          </a:prstGeom>
          <a:ln w="28575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78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4612" y="4857760"/>
            <a:ext cx="4500594" cy="1571636"/>
          </a:xfrm>
          <a:prstGeom prst="rect">
            <a:avLst/>
          </a:prstGeom>
          <a:ln w="19050" cap="sq">
            <a:solidFill>
              <a:srgbClr val="92D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4850-1CC0-4EB7-9E0C-C92DEE8F8845}" type="slidenum">
              <a:rPr lang="en-US" smtClean="0"/>
              <a:t>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z="1600" b="1" i="1" dirty="0" smtClean="0">
                <a:solidFill>
                  <a:srgbClr val="C000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C00000"/>
                </a:solidFill>
              </a:rPr>
              <a:t>VII </a:t>
            </a:r>
            <a:r>
              <a:rPr lang="sr-Cyrl-RS" sz="1600" b="1" i="1" dirty="0" smtClean="0">
                <a:solidFill>
                  <a:srgbClr val="C00000"/>
                </a:solidFill>
              </a:rPr>
              <a:t>разред</a:t>
            </a:r>
            <a:endParaRPr lang="en-US" sz="16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 advTm="15000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52"/>
            <a:ext cx="8329642" cy="635798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/>
              <a:t> </a:t>
            </a:r>
            <a:r>
              <a:rPr lang="sr-Cyrl-RS" dirty="0" smtClean="0">
                <a:solidFill>
                  <a:srgbClr val="FF0000"/>
                </a:solidFill>
              </a:rPr>
              <a:t>2. </a:t>
            </a:r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Израчунај дужину (црвене) криве </a:t>
            </a:r>
          </a:p>
          <a:p>
            <a:pPr>
              <a:buNone/>
            </a:pPr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линије коју чине кружни лукови </a:t>
            </a:r>
          </a:p>
          <a:p>
            <a:pPr>
              <a:buNone/>
            </a:pPr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приказанни на слици. Дужине </a:t>
            </a:r>
          </a:p>
          <a:p>
            <a:pPr>
              <a:buNone/>
            </a:pPr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полупречника су мерене центиметрима.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7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2285992"/>
            <a:ext cx="6786610" cy="2817083"/>
          </a:xfrm>
          <a:prstGeom prst="rect">
            <a:avLst/>
          </a:prstGeom>
          <a:ln w="19050" cap="sq">
            <a:solidFill>
              <a:srgbClr val="92D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ight Arrow 4"/>
          <p:cNvSpPr/>
          <p:nvPr/>
        </p:nvSpPr>
        <p:spPr>
          <a:xfrm>
            <a:off x="5572132" y="5786454"/>
            <a:ext cx="1928826" cy="28575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643702" y="6072206"/>
            <a:ext cx="1928826" cy="276228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4850-1CC0-4EB7-9E0C-C92DEE8F8845}" type="slidenum">
              <a:rPr lang="en-US" smtClean="0"/>
              <a:t>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z="1600" b="1" i="1" dirty="0" smtClean="0">
                <a:solidFill>
                  <a:srgbClr val="C000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C00000"/>
                </a:solidFill>
              </a:rPr>
              <a:t>VII </a:t>
            </a:r>
            <a:r>
              <a:rPr lang="sr-Cyrl-RS" sz="1600" b="1" i="1" dirty="0" smtClean="0">
                <a:solidFill>
                  <a:srgbClr val="C00000"/>
                </a:solidFill>
              </a:rPr>
              <a:t>разред</a:t>
            </a:r>
            <a:endParaRPr lang="en-US" sz="16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 advTm="15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14290"/>
            <a:ext cx="8429684" cy="642942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>
                <a:solidFill>
                  <a:srgbClr val="FF0000"/>
                </a:solidFill>
              </a:rPr>
              <a:t>3.</a:t>
            </a:r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 Око квадрата </a:t>
            </a:r>
            <a:r>
              <a:rPr lang="sr-Latn-RS" dirty="0" smtClean="0">
                <a:solidFill>
                  <a:schemeClr val="bg2">
                    <a:lumMod val="75000"/>
                  </a:schemeClr>
                </a:solidFill>
              </a:rPr>
              <a:t>ABCD</a:t>
            </a:r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 странице 5 </a:t>
            </a:r>
            <a:r>
              <a:rPr lang="sr-Latn-RS" dirty="0" smtClean="0">
                <a:solidFill>
                  <a:schemeClr val="bg2">
                    <a:lumMod val="75000"/>
                  </a:schemeClr>
                </a:solidFill>
              </a:rPr>
              <a:t>cm</a:t>
            </a:r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описана је кружница. Израчунај дужину </a:t>
            </a:r>
          </a:p>
          <a:p>
            <a:pPr>
              <a:buNone/>
            </a:pPr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мањег кружног лука над страницом </a:t>
            </a:r>
            <a:r>
              <a:rPr lang="sr-Latn-RS" dirty="0" smtClean="0">
                <a:solidFill>
                  <a:schemeClr val="bg2">
                    <a:lumMod val="75000"/>
                  </a:schemeClr>
                </a:solidFill>
              </a:rPr>
              <a:t>AB</a:t>
            </a:r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endParaRPr lang="sr-Cyrl-RS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Домаћи задатак радите у свескама</a:t>
            </a:r>
          </a:p>
          <a:p>
            <a:pPr>
              <a:buNone/>
            </a:pPr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п</a:t>
            </a:r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оступно као и до сада.</a:t>
            </a:r>
          </a:p>
          <a:p>
            <a:pPr>
              <a:buNone/>
            </a:pPr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Немојте журити јер имате</a:t>
            </a:r>
          </a:p>
          <a:p>
            <a:pPr>
              <a:buNone/>
            </a:pPr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сасвим довољно времена за рад, а домаћи</a:t>
            </a:r>
          </a:p>
          <a:p>
            <a:pPr>
              <a:buNone/>
            </a:pPr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можете слати </a:t>
            </a:r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до</a:t>
            </a:r>
          </a:p>
          <a:p>
            <a:pPr>
              <a:buNone/>
            </a:pPr>
            <a:endParaRPr lang="sr-Cyrl-RS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None/>
            </a:pPr>
            <a:r>
              <a:rPr lang="sr-Cyrl-RS" dirty="0" smtClean="0"/>
              <a:t>     </a:t>
            </a:r>
            <a:r>
              <a:rPr lang="sr-Cyrl-RS" dirty="0" smtClean="0"/>
              <a:t>        </a:t>
            </a:r>
            <a:r>
              <a:rPr lang="sr-Cyrl-RS" b="1" dirty="0" smtClean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уторка 5. </a:t>
            </a:r>
            <a:r>
              <a:rPr lang="sr-Cyrl-RS" b="1" dirty="0" smtClean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05. 2020. у 14 часова</a:t>
            </a:r>
            <a:r>
              <a:rPr lang="sr-Cyrl-RS" b="1" dirty="0" smtClean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</a:p>
          <a:p>
            <a:pPr>
              <a:buNone/>
            </a:pPr>
            <a:endParaRPr lang="sr-Cyrl-RS" b="1" dirty="0" smtClean="0">
              <a:solidFill>
                <a:srgbClr val="C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sr-Cyrl-RS" sz="2800" b="1" i="1" dirty="0" smtClean="0">
                <a:solidFill>
                  <a:srgbClr val="0070C0"/>
                </a:solidFill>
                <a:effectLst/>
              </a:rPr>
              <a:t>Срдачан поздрав, наставница Марија Јеремић</a:t>
            </a:r>
            <a:endParaRPr lang="sr-Cyrl-RS" sz="2800" b="1" i="1" dirty="0" smtClean="0">
              <a:solidFill>
                <a:srgbClr val="0070C0"/>
              </a:solidFill>
              <a:effectLst/>
            </a:endParaRPr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00034" y="2214554"/>
            <a:ext cx="828680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4850-1CC0-4EB7-9E0C-C92DEE8F8845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z="1600" b="1" i="1" dirty="0" smtClean="0">
                <a:solidFill>
                  <a:srgbClr val="C000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C00000"/>
                </a:solidFill>
              </a:rPr>
              <a:t>VII </a:t>
            </a:r>
            <a:r>
              <a:rPr lang="sr-Cyrl-RS" sz="1600" b="1" i="1" dirty="0" smtClean="0">
                <a:solidFill>
                  <a:srgbClr val="C00000"/>
                </a:solidFill>
              </a:rPr>
              <a:t>разред</a:t>
            </a:r>
            <a:endParaRPr lang="en-US" sz="16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68</TotalTime>
  <Words>234</Words>
  <Application>Microsoft Office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Foundry</vt:lpstr>
      <vt:lpstr>Дужина кружног лука - обрада- 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Marija</dc:creator>
  <cp:lastModifiedBy>Marija</cp:lastModifiedBy>
  <cp:revision>7</cp:revision>
  <dcterms:created xsi:type="dcterms:W3CDTF">2020-04-29T20:37:20Z</dcterms:created>
  <dcterms:modified xsi:type="dcterms:W3CDTF">2020-04-29T21:46:00Z</dcterms:modified>
</cp:coreProperties>
</file>